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57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2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21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5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84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4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70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6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4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8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3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5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39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4ECEFA-4B62-49AC-A3D6-9621FE996F7A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419BEE-2F07-4075-8128-D571CB3F2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5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5BBC0-6BAB-4B9D-BE5A-D2DEDCF2C0F3}"/>
              </a:ext>
            </a:extLst>
          </p:cNvPr>
          <p:cNvSpPr txBox="1"/>
          <p:nvPr/>
        </p:nvSpPr>
        <p:spPr>
          <a:xfrm>
            <a:off x="689105" y="1025022"/>
            <a:ext cx="10370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C000"/>
                </a:solidFill>
                <a:latin typeface="a_FuturaRound" panose="020F0502020204020204" pitchFamily="34" charset="-52"/>
              </a:rPr>
              <a:t>Элементы модульной технологии как инструмент формирования читательской грамотности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FBC35-EFFB-45E5-84A4-CBA407A2E406}"/>
              </a:ext>
            </a:extLst>
          </p:cNvPr>
          <p:cNvSpPr txBox="1"/>
          <p:nvPr/>
        </p:nvSpPr>
        <p:spPr>
          <a:xfrm>
            <a:off x="1727200" y="4765040"/>
            <a:ext cx="873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_FuturaRound" panose="020F0502020204020204" pitchFamily="34" charset="-52"/>
              </a:rPr>
              <a:t>Презентация учителя высшей квалификационной категории МОУ гимназия 41 </a:t>
            </a:r>
            <a:r>
              <a:rPr lang="ru-RU" sz="2400" dirty="0" err="1">
                <a:latin typeface="a_FuturaRound" panose="020F0502020204020204" pitchFamily="34" charset="-52"/>
              </a:rPr>
              <a:t>г.о</a:t>
            </a:r>
            <a:r>
              <a:rPr lang="ru-RU" sz="2400" dirty="0">
                <a:latin typeface="a_FuturaRound" panose="020F0502020204020204" pitchFamily="34" charset="-52"/>
              </a:rPr>
              <a:t>. Люберцы Волковой О.В. </a:t>
            </a:r>
          </a:p>
        </p:txBody>
      </p:sp>
    </p:spTree>
    <p:extLst>
      <p:ext uri="{BB962C8B-B14F-4D97-AF65-F5344CB8AC3E}">
        <p14:creationId xmlns:p14="http://schemas.microsoft.com/office/powerpoint/2010/main" val="333172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40EFA1-7382-4FA8-B25D-9B587734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78" y="1186617"/>
            <a:ext cx="9652000" cy="489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AF9C4-C98B-4DF4-B88C-047CAC6CDE3E}"/>
              </a:ext>
            </a:extLst>
          </p:cNvPr>
          <p:cNvSpPr txBox="1"/>
          <p:nvPr/>
        </p:nvSpPr>
        <p:spPr>
          <a:xfrm>
            <a:off x="2485896" y="457182"/>
            <a:ext cx="8602314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УЭ-2 (определение целей урока)</a:t>
            </a:r>
          </a:p>
        </p:txBody>
      </p:sp>
    </p:spTree>
    <p:extLst>
      <p:ext uri="{BB962C8B-B14F-4D97-AF65-F5344CB8AC3E}">
        <p14:creationId xmlns:p14="http://schemas.microsoft.com/office/powerpoint/2010/main" val="122376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D19038-1143-4208-94C9-66846EB5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37" y="1508238"/>
            <a:ext cx="9660830" cy="4635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392A3-DA66-4298-857D-6C7279269EEF}"/>
              </a:ext>
            </a:extLst>
          </p:cNvPr>
          <p:cNvSpPr txBox="1"/>
          <p:nvPr/>
        </p:nvSpPr>
        <p:spPr>
          <a:xfrm>
            <a:off x="1285337" y="474737"/>
            <a:ext cx="10388797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УЭ-3 ( первичное применение теоретических знаний)</a:t>
            </a:r>
          </a:p>
        </p:txBody>
      </p:sp>
    </p:spTree>
    <p:extLst>
      <p:ext uri="{BB962C8B-B14F-4D97-AF65-F5344CB8AC3E}">
        <p14:creationId xmlns:p14="http://schemas.microsoft.com/office/powerpoint/2010/main" val="59727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E4005-4196-4EE9-8A7E-4BA445F22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51" y="2441939"/>
            <a:ext cx="9604898" cy="320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79077B-1F07-453B-B346-68A5A67939BC}"/>
              </a:ext>
            </a:extLst>
          </p:cNvPr>
          <p:cNvSpPr txBox="1"/>
          <p:nvPr/>
        </p:nvSpPr>
        <p:spPr>
          <a:xfrm>
            <a:off x="3042920" y="908711"/>
            <a:ext cx="6106160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УЭ-5 (выходная диагностика)</a:t>
            </a:r>
          </a:p>
        </p:txBody>
      </p:sp>
    </p:spTree>
    <p:extLst>
      <p:ext uri="{BB962C8B-B14F-4D97-AF65-F5344CB8AC3E}">
        <p14:creationId xmlns:p14="http://schemas.microsoft.com/office/powerpoint/2010/main" val="385895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256F1C-5C2F-4B63-B9C5-3F548BE25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82" y="2141817"/>
            <a:ext cx="9574168" cy="3069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9F0A13-4272-4983-A8A8-15369E0FC64A}"/>
              </a:ext>
            </a:extLst>
          </p:cNvPr>
          <p:cNvSpPr txBox="1"/>
          <p:nvPr/>
        </p:nvSpPr>
        <p:spPr>
          <a:xfrm>
            <a:off x="1369182" y="881166"/>
            <a:ext cx="10393729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УЭ-6 (фронтальная работа с текстами по теме «СПП»)</a:t>
            </a:r>
          </a:p>
        </p:txBody>
      </p:sp>
    </p:spTree>
    <p:extLst>
      <p:ext uri="{BB962C8B-B14F-4D97-AF65-F5344CB8AC3E}">
        <p14:creationId xmlns:p14="http://schemas.microsoft.com/office/powerpoint/2010/main" val="34683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F43101-CA0A-4A4C-9909-D6B2B70C1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05" y="2321569"/>
            <a:ext cx="9826142" cy="3155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92E7E-752D-4FA9-8F7D-4C522C433183}"/>
              </a:ext>
            </a:extLst>
          </p:cNvPr>
          <p:cNvSpPr txBox="1"/>
          <p:nvPr/>
        </p:nvSpPr>
        <p:spPr>
          <a:xfrm>
            <a:off x="3383429" y="981013"/>
            <a:ext cx="6106160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УЭ-7 (рефлексия)</a:t>
            </a:r>
          </a:p>
        </p:txBody>
      </p:sp>
    </p:spTree>
    <p:extLst>
      <p:ext uri="{BB962C8B-B14F-4D97-AF65-F5344CB8AC3E}">
        <p14:creationId xmlns:p14="http://schemas.microsoft.com/office/powerpoint/2010/main" val="284613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E7BE15-CD20-498B-98AB-3CE1BAA1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59" y="2481483"/>
            <a:ext cx="10436023" cy="2907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B5C45-2545-410C-9F6B-1A7CA32AAAD0}"/>
              </a:ext>
            </a:extLst>
          </p:cNvPr>
          <p:cNvSpPr txBox="1"/>
          <p:nvPr/>
        </p:nvSpPr>
        <p:spPr>
          <a:xfrm>
            <a:off x="1250025" y="877319"/>
            <a:ext cx="10086760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заполнении </a:t>
            </a: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Оценочного листа тоже надо быть внимательным!</a:t>
            </a:r>
          </a:p>
        </p:txBody>
      </p:sp>
    </p:spTree>
    <p:extLst>
      <p:ext uri="{BB962C8B-B14F-4D97-AF65-F5344CB8AC3E}">
        <p14:creationId xmlns:p14="http://schemas.microsoft.com/office/powerpoint/2010/main" val="395112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E2186-1A74-4542-B2E4-1D4C1999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61" y="2485059"/>
            <a:ext cx="9925235" cy="3214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57CFA-A1F3-4F89-90C9-F9089DAB83D8}"/>
              </a:ext>
            </a:extLst>
          </p:cNvPr>
          <p:cNvSpPr txBox="1"/>
          <p:nvPr/>
        </p:nvSpPr>
        <p:spPr>
          <a:xfrm>
            <a:off x="619906" y="678725"/>
            <a:ext cx="10752387" cy="95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из Оценочного листа учащегося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(заполняется по ходу выполнения УЭ)</a:t>
            </a:r>
          </a:p>
        </p:txBody>
      </p:sp>
    </p:spTree>
    <p:extLst>
      <p:ext uri="{BB962C8B-B14F-4D97-AF65-F5344CB8AC3E}">
        <p14:creationId xmlns:p14="http://schemas.microsoft.com/office/powerpoint/2010/main" val="249958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318DA7-349E-4768-ACB4-F8C71413FAE7}"/>
              </a:ext>
            </a:extLst>
          </p:cNvPr>
          <p:cNvSpPr txBox="1"/>
          <p:nvPr/>
        </p:nvSpPr>
        <p:spPr>
          <a:xfrm>
            <a:off x="533400" y="522515"/>
            <a:ext cx="5054600" cy="556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используя УЭ технологии модульного обучения, можно систематически формулировать (программировать) подобные задания для учащихся разных возрастов с целью привлечения их внимания к грамотному чтению, которое необходимо при изучении всех учебных дисциплин.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75ACD65-1CB4-4AEE-99B0-734AA960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59" y="783490"/>
            <a:ext cx="5489661" cy="36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34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CDA720-F9C0-415E-95EF-5B0D5A9E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52" y="589034"/>
            <a:ext cx="8679895" cy="52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5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6D946E-3566-4E1E-AD93-177FA06C98A1}"/>
              </a:ext>
            </a:extLst>
          </p:cNvPr>
          <p:cNvSpPr txBox="1"/>
          <p:nvPr/>
        </p:nvSpPr>
        <p:spPr>
          <a:xfrm>
            <a:off x="406400" y="548640"/>
            <a:ext cx="4236720" cy="5444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Сегодня, в период возрастания объема информации, мы понимаем, что от учащихся по выходе из школы требуется умение ставить цели, искать информацию, интерпретировать ее, принимать решение, оценивать свои действия. А это всё – УУД, которые формируются при помощи компонентов ФГ и, в первую очередь, при помощи ЧГ. Одним из способов, позволяющих научиться грамотно читать различные тексты, является, на мой взгляд, модульное обучение.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8D8B8D-8A60-45CA-A13E-540431E9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0" y="721359"/>
            <a:ext cx="6776720" cy="50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604549-0308-4799-AEFF-438A7EB005A2}"/>
              </a:ext>
            </a:extLst>
          </p:cNvPr>
          <p:cNvSpPr txBox="1"/>
          <p:nvPr/>
        </p:nvSpPr>
        <p:spPr>
          <a:xfrm>
            <a:off x="675640" y="643374"/>
            <a:ext cx="7198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effectLst/>
                <a:latin typeface="a_FuturaRound" panose="020F0502020204020204" pitchFamily="34" charset="-52"/>
                <a:ea typeface="Calibri" panose="020F0502020204030204" pitchFamily="34" charset="0"/>
              </a:rPr>
              <a:t>Что такое технология модульного обучения? </a:t>
            </a:r>
            <a:endParaRPr lang="ru-RU" sz="2400" dirty="0">
              <a:solidFill>
                <a:srgbClr val="FFC000"/>
              </a:solidFill>
              <a:latin typeface="a_FuturaRound" panose="020F0502020204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564A6-09E5-4675-A775-C3F60566754B}"/>
              </a:ext>
            </a:extLst>
          </p:cNvPr>
          <p:cNvSpPr txBox="1"/>
          <p:nvPr/>
        </p:nvSpPr>
        <p:spPr>
          <a:xfrm>
            <a:off x="675640" y="1457236"/>
            <a:ext cx="6192520" cy="419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u="sng" dirty="0">
                <a:effectLst/>
                <a:uFill>
                  <a:solidFill>
                    <a:srgbClr val="FFC000"/>
                  </a:solidFill>
                </a:uFill>
                <a:latin typeface="a_FuturaRound" panose="020F0502020204020204" pitchFamily="34" charset="-52"/>
                <a:ea typeface="Calibri" panose="020F0502020204030204" pitchFamily="34" charset="0"/>
              </a:rPr>
              <a:t>Модульное обучение</a:t>
            </a:r>
            <a:r>
              <a:rPr lang="ru-RU" sz="2000" dirty="0">
                <a:effectLst/>
                <a:uFill>
                  <a:solidFill>
                    <a:srgbClr val="FFC000"/>
                  </a:solidFill>
                </a:uFill>
                <a:latin typeface="a_FuturaRound" panose="020F0502020204020204" pitchFamily="34" charset="-52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a_FuturaRound" panose="020F0502020204020204" pitchFamily="34" charset="-52"/>
                <a:ea typeface="Calibri" panose="020F0502020204030204" pitchFamily="34" charset="0"/>
              </a:rPr>
              <a:t>– это организация образовательного процесса, при которой учебная информация разделяется на модули - относительно законченные и самостоятельные единицы информации. Совокупность нескольких модулей позволяет раскрывать содержание определённой учебной темы.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effectLst/>
                <a:latin typeface="a_FuturaRound" panose="020F0502020204020204" pitchFamily="34" charset="-52"/>
                <a:ea typeface="Calibri" panose="020F0502020204030204" pitchFamily="34" charset="0"/>
              </a:rPr>
              <a:t>В модуле объединены учебное содержание и технология овладения им.</a:t>
            </a:r>
            <a:endParaRPr lang="ru-RU" sz="2000" dirty="0">
              <a:latin typeface="a_FuturaRound" panose="020F0502020204020204" pitchFamily="34" charset="-5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A77FCF-3D7A-4C05-8E48-A295B55B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85725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1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2B236-B5A0-4C3E-96DC-8E0692AE09FD}"/>
              </a:ext>
            </a:extLst>
          </p:cNvPr>
          <p:cNvSpPr txBox="1"/>
          <p:nvPr/>
        </p:nvSpPr>
        <p:spPr>
          <a:xfrm>
            <a:off x="1727200" y="530050"/>
            <a:ext cx="9357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Модульная программа (тема) состоит из модулей и учебных элементов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443A7-1915-4D55-B89A-426D9B61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38" y="1590735"/>
            <a:ext cx="9668224" cy="35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5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871F3-C118-4E24-9021-0E3C29E18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5" y="1415618"/>
            <a:ext cx="9536461" cy="36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6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F1E1E-346E-41CF-A57F-FAEF1D279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61" y="1597981"/>
            <a:ext cx="9505249" cy="35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6D7F6C-22ED-4FF9-8CC5-47AD3671851C}"/>
              </a:ext>
            </a:extLst>
          </p:cNvPr>
          <p:cNvSpPr txBox="1"/>
          <p:nvPr/>
        </p:nvSpPr>
        <p:spPr>
          <a:xfrm>
            <a:off x="568960" y="521960"/>
            <a:ext cx="6096000" cy="567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>
                <a:solidFill>
                  <a:srgbClr val="FFC000"/>
                </a:solidFill>
                <a:latin typeface="a_FuturaRound" panose="020F0502020204020204" pitchFamily="34" charset="-52"/>
              </a:rPr>
              <a:t>Особенности учебного модуля: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_FuturaRound" panose="020F0502020204020204" pitchFamily="34" charset="-52"/>
              </a:rPr>
              <a:t>Очень многое в модульном обучении используется из программированного обучения: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_FuturaRound" panose="020F0502020204020204" pitchFamily="34" charset="-52"/>
              </a:rPr>
              <a:t>1) планирование действия каждого ученика в определённой логике,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_FuturaRound" panose="020F0502020204020204" pitchFamily="34" charset="-52"/>
              </a:rPr>
              <a:t>2) опора на активность и самостоятельность действий,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_FuturaRound" panose="020F0502020204020204" pitchFamily="34" charset="-52"/>
              </a:rPr>
              <a:t>3) учёт индивидуализированного темпа обучения,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_FuturaRound" panose="020F0502020204020204" pitchFamily="34" charset="-52"/>
              </a:rPr>
              <a:t>4) постоянное подкрепление, которое осуществляется путём сличения (сверки) хода и результата деятельности, самоконтроля и взаимоконтроля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37176D-4689-4FE7-88E8-12D762BF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40" y="77724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6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E2C6E-0D22-4995-B5D8-4F558035B832}"/>
              </a:ext>
            </a:extLst>
          </p:cNvPr>
          <p:cNvSpPr txBox="1"/>
          <p:nvPr/>
        </p:nvSpPr>
        <p:spPr>
          <a:xfrm>
            <a:off x="627380" y="486093"/>
            <a:ext cx="4323080" cy="557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 учебном занятии роль учителя заключается в формировании положительной мотивации ученика, в организации, консультировании, контроле. План модульного занятия позволяет использовать весь арсенал методов и форм обучения, который накоплен школьной практикой, т.е. модульное обучение, по сути, является интегративной технологией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831BD2-AD4B-4E93-B088-05A3BA39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90" y="777240"/>
            <a:ext cx="6088380" cy="40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5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9A5E9-FCB5-4CAB-AD0F-F76D4000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904240"/>
            <a:ext cx="9347200" cy="5247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4B4D94-9011-435E-BF99-3D5193DF22C0}"/>
              </a:ext>
            </a:extLst>
          </p:cNvPr>
          <p:cNvSpPr txBox="1"/>
          <p:nvPr/>
        </p:nvSpPr>
        <p:spPr>
          <a:xfrm>
            <a:off x="1707916" y="279745"/>
            <a:ext cx="10652760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effectLst/>
                <a:latin typeface="a_FuturaRound" panose="020F0502020204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нформация УЭ-0 (актуализация знаний, входная диагностика) </a:t>
            </a:r>
          </a:p>
        </p:txBody>
      </p:sp>
    </p:spTree>
    <p:extLst>
      <p:ext uri="{BB962C8B-B14F-4D97-AF65-F5344CB8AC3E}">
        <p14:creationId xmlns:p14="http://schemas.microsoft.com/office/powerpoint/2010/main" val="37344829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411</TotalTime>
  <Words>379</Words>
  <Application>Microsoft Office PowerPoint</Application>
  <PresentationFormat>Широкоэкранный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a_FuturaRound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Волкова</dc:creator>
  <cp:lastModifiedBy>Ольга Волкова</cp:lastModifiedBy>
  <cp:revision>18</cp:revision>
  <dcterms:created xsi:type="dcterms:W3CDTF">2023-01-21T14:31:44Z</dcterms:created>
  <dcterms:modified xsi:type="dcterms:W3CDTF">2023-01-22T06:37:08Z</dcterms:modified>
</cp:coreProperties>
</file>